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968" r:id="rId2"/>
  </p:sldMasterIdLst>
  <p:notesMasterIdLst>
    <p:notesMasterId r:id="rId28"/>
  </p:notesMasterIdLst>
  <p:sldIdLst>
    <p:sldId id="280" r:id="rId3"/>
    <p:sldId id="257" r:id="rId4"/>
    <p:sldId id="278" r:id="rId5"/>
    <p:sldId id="258" r:id="rId6"/>
    <p:sldId id="260" r:id="rId7"/>
    <p:sldId id="259" r:id="rId8"/>
    <p:sldId id="281" r:id="rId9"/>
    <p:sldId id="261" r:id="rId10"/>
    <p:sldId id="262" r:id="rId11"/>
    <p:sldId id="263" r:id="rId12"/>
    <p:sldId id="264" r:id="rId13"/>
    <p:sldId id="273" r:id="rId14"/>
    <p:sldId id="265" r:id="rId15"/>
    <p:sldId id="266" r:id="rId16"/>
    <p:sldId id="267" r:id="rId17"/>
    <p:sldId id="268" r:id="rId18"/>
    <p:sldId id="272" r:id="rId19"/>
    <p:sldId id="269" r:id="rId20"/>
    <p:sldId id="271" r:id="rId21"/>
    <p:sldId id="270" r:id="rId22"/>
    <p:sldId id="275" r:id="rId23"/>
    <p:sldId id="274" r:id="rId24"/>
    <p:sldId id="276" r:id="rId25"/>
    <p:sldId id="277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5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F5096-835C-6445-A548-7E1B85F556D9}" type="datetimeFigureOut">
              <a:rPr lang="en-US" smtClean="0"/>
              <a:t>10/17/21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E27DA-5F21-D549-B5D4-E58C4C92C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DA8EE-BE46-464A-B9ED-639C808FE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60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">
          <a:xfrm>
            <a:off x="-1" y="0"/>
            <a:ext cx="12192001" cy="6858000"/>
          </a:xfrm>
          <a:prstGeom prst="rect">
            <a:avLst/>
          </a:prstGeom>
          <a:solidFill>
            <a:srgbClr val="545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8761" r="3331" b="4881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0" y="1272550"/>
            <a:ext cx="12192000" cy="724065"/>
          </a:xfrm>
          <a:prstGeom prst="rect">
            <a:avLst/>
          </a:prstGeom>
        </p:spPr>
        <p:txBody>
          <a:bodyPr/>
          <a:lstStyle>
            <a:lvl1pPr>
              <a:defRPr sz="6667" b="1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Presentation Title Slide </a:t>
            </a:r>
            <a:br>
              <a:rPr lang="en-US" dirty="0"/>
            </a:br>
            <a:r>
              <a:rPr lang="en-US" dirty="0"/>
              <a:t>Two Line Max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 bwMode="white">
          <a:xfrm>
            <a:off x="0" y="3333685"/>
            <a:ext cx="12192000" cy="109643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2400" dirty="0"/>
              <a:t>DEPARTMENT OR SUBTITLE</a:t>
            </a:r>
          </a:p>
          <a:p>
            <a:r>
              <a:rPr lang="en-US" sz="2400" dirty="0"/>
              <a:t>XX/XX/XX</a:t>
            </a:r>
          </a:p>
        </p:txBody>
      </p:sp>
      <p:pic>
        <p:nvPicPr>
          <p:cNvPr id="12" name="Picture 2" descr="C:\Users\gardel2\Desktop\Brand Approval Reference\Rensselaer Logo Layered Files\RF0010-01 Rensselaer Large Logo\RGB\PNGs\RF0010-01 Rensselaer Large Logo-with Tagline RGB-White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105" y="5217379"/>
            <a:ext cx="4579788" cy="11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98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">
          <a:xfrm>
            <a:off x="0" y="3162651"/>
            <a:ext cx="12192000" cy="3709608"/>
          </a:xfrm>
          <a:prstGeom prst="rect">
            <a:avLst/>
          </a:prstGeom>
          <a:solidFill>
            <a:srgbClr val="D60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88430" y="3549698"/>
            <a:ext cx="11087801" cy="724065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6400" b="1" spc="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Presentation Title Slide </a:t>
            </a:r>
            <a:br>
              <a:rPr lang="en-US" dirty="0"/>
            </a:br>
            <a:r>
              <a:rPr lang="en-US" dirty="0"/>
              <a:t>Two Line Max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321986" y="5846065"/>
            <a:ext cx="11087801" cy="60943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1867" kern="500" spc="32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DEPARTMENT OR SUBTITLE     |    XX/XX/XX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33" y="3111225"/>
            <a:ext cx="12192000" cy="0"/>
          </a:xfrm>
          <a:prstGeom prst="line">
            <a:avLst/>
          </a:prstGeom>
          <a:ln w="6350">
            <a:solidFill>
              <a:srgbClr val="D6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gardel2\Desktop\Brand Approval Reference\Rensselaer Logo Layered Files\RF0010-01 Rensselaer Large Logo\CMYK\PNGs\RF0010-01 Rensselaer Large Logo-with Tagline CMYK-TwoColo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427567" y="778934"/>
            <a:ext cx="4887503" cy="118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06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-1442406964439-e46ab8eff7c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14075" r="531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430" y="2943777"/>
            <a:ext cx="11087801" cy="724065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6400" b="1" spc="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Presentation Title Slide </a:t>
            </a:r>
            <a:br>
              <a:rPr lang="en-US" dirty="0"/>
            </a:br>
            <a:r>
              <a:rPr lang="en-US" dirty="0"/>
              <a:t>Two Line Max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1986" y="5132468"/>
            <a:ext cx="11087801" cy="60943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1867" kern="500" spc="32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DEPARTMENT OR SUBTITLE     |    11/30/17</a:t>
            </a:r>
          </a:p>
        </p:txBody>
      </p:sp>
      <p:pic>
        <p:nvPicPr>
          <p:cNvPr id="3075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7" y="5864001"/>
            <a:ext cx="2709476" cy="50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198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Mobility Based Epidemic Forecasting</a:t>
            </a: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99222" y="270147"/>
            <a:ext cx="11099527" cy="525717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2400"/>
              </a:spcAft>
              <a:buFontTx/>
              <a:buNone/>
              <a:defRPr sz="2400" b="0" spc="133" baseline="0">
                <a:solidFill>
                  <a:srgbClr val="9EA2A2"/>
                </a:solidFill>
              </a:defRPr>
            </a:lvl1pPr>
            <a:lvl2pPr marL="226478" indent="-226478">
              <a:spcBef>
                <a:spcPts val="2667"/>
              </a:spcBef>
              <a:buClr>
                <a:srgbClr val="DB091C"/>
              </a:buClr>
              <a:buFont typeface="Wingdings" panose="05000000000000000000" pitchFamily="2" charset="2"/>
              <a:buChar char="§"/>
              <a:defRPr sz="2400" baseline="0">
                <a:solidFill>
                  <a:schemeClr val="tx1"/>
                </a:solidFill>
              </a:defRPr>
            </a:lvl2pPr>
            <a:lvl3pPr marL="531271" indent="-228594">
              <a:spcBef>
                <a:spcPts val="800"/>
              </a:spcBef>
              <a:buClr>
                <a:srgbClr val="DB091C"/>
              </a:buClr>
              <a:buFont typeface="Arial" panose="020B0604020202020204" pitchFamily="34" charset="0"/>
              <a:buChar char="−"/>
              <a:defRPr sz="1867" baseline="0">
                <a:solidFill>
                  <a:schemeClr val="tx1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 dirty="0"/>
              <a:t>LEVEL 1 – ARIAL 18 PT – LIGHT GRAY (158/162/162)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795863"/>
            <a:ext cx="12192000" cy="0"/>
          </a:xfrm>
          <a:prstGeom prst="line">
            <a:avLst/>
          </a:prstGeom>
          <a:ln w="6350">
            <a:solidFill>
              <a:srgbClr val="D6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99222" y="1051972"/>
            <a:ext cx="8343900" cy="2438400"/>
          </a:xfrm>
          <a:prstGeom prst="rect">
            <a:avLst/>
          </a:prstGeom>
        </p:spPr>
        <p:txBody>
          <a:bodyPr/>
          <a:lstStyle>
            <a:lvl2pPr marL="300559" marR="0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15935" marR="0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lvl3pPr>
          </a:lstStyle>
          <a:p>
            <a:pPr marL="300559" marR="0" lvl="1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2 – Arial 18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  <a:p>
            <a:pPr marL="615935" marR="0" lvl="2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3 – Arial 14 </a:t>
            </a:r>
            <a:r>
              <a:rPr kumimoji="0" lang="en-US" sz="18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</p:txBody>
      </p:sp>
    </p:spTree>
    <p:extLst>
      <p:ext uri="{BB962C8B-B14F-4D97-AF65-F5344CB8AC3E}">
        <p14:creationId xmlns:p14="http://schemas.microsoft.com/office/powerpoint/2010/main" val="945738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0" y="795865"/>
            <a:ext cx="6096000" cy="55176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99222" y="270146"/>
            <a:ext cx="11099527" cy="525719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2400"/>
              </a:spcAft>
              <a:buFontTx/>
              <a:buNone/>
              <a:defRPr sz="2400" b="0" spc="133" baseline="0">
                <a:solidFill>
                  <a:srgbClr val="9EA2A2"/>
                </a:solidFill>
              </a:defRPr>
            </a:lvl1pPr>
            <a:lvl2pPr marL="226478" indent="-226478">
              <a:spcBef>
                <a:spcPts val="2667"/>
              </a:spcBef>
              <a:buClr>
                <a:srgbClr val="DB091C"/>
              </a:buClr>
              <a:buFont typeface="Wingdings" panose="05000000000000000000" pitchFamily="2" charset="2"/>
              <a:buChar char="§"/>
              <a:defRPr sz="2400" baseline="0">
                <a:solidFill>
                  <a:srgbClr val="5F6062"/>
                </a:solidFill>
              </a:defRPr>
            </a:lvl2pPr>
            <a:lvl3pPr marL="531271" indent="-228594">
              <a:spcBef>
                <a:spcPts val="800"/>
              </a:spcBef>
              <a:buClr>
                <a:srgbClr val="DB091C"/>
              </a:buClr>
              <a:buFont typeface="Arial" panose="020B0604020202020204" pitchFamily="34" charset="0"/>
              <a:buChar char="−"/>
              <a:defRPr sz="1867" baseline="0">
                <a:solidFill>
                  <a:srgbClr val="5F6062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 dirty="0"/>
              <a:t>LEVEL 1 – ARIAL 18 PT – LIGHT GRAY (158/162/162)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795863"/>
            <a:ext cx="12192000" cy="0"/>
          </a:xfrm>
          <a:prstGeom prst="line">
            <a:avLst/>
          </a:prstGeom>
          <a:ln w="6350">
            <a:solidFill>
              <a:srgbClr val="D6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0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299222" y="1041401"/>
            <a:ext cx="8343900" cy="2780273"/>
          </a:xfrm>
          <a:prstGeom prst="rect">
            <a:avLst/>
          </a:prstGeom>
        </p:spPr>
        <p:txBody>
          <a:bodyPr/>
          <a:lstStyle>
            <a:lvl2pPr marL="300559" marR="0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15935" marR="0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lvl3pPr>
          </a:lstStyle>
          <a:p>
            <a:pPr marL="300559" marR="0" lvl="1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2 – Arial 18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  <a:p>
            <a:pPr marL="615935" marR="0" lvl="2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3 – Arial 14 </a:t>
            </a:r>
            <a:r>
              <a:rPr kumimoji="0" lang="en-US" sz="18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</p:txBody>
      </p:sp>
    </p:spTree>
    <p:extLst>
      <p:ext uri="{BB962C8B-B14F-4D97-AF65-F5344CB8AC3E}">
        <p14:creationId xmlns:p14="http://schemas.microsoft.com/office/powerpoint/2010/main" val="3515398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795865"/>
            <a:ext cx="6096000" cy="55176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99222" y="270146"/>
            <a:ext cx="11099527" cy="525719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2400"/>
              </a:spcAft>
              <a:buFontTx/>
              <a:buNone/>
              <a:defRPr sz="2400" b="0" spc="133" baseline="0">
                <a:solidFill>
                  <a:srgbClr val="9EA2A2"/>
                </a:solidFill>
              </a:defRPr>
            </a:lvl1pPr>
            <a:lvl2pPr marL="226478" indent="-226478">
              <a:spcBef>
                <a:spcPts val="2667"/>
              </a:spcBef>
              <a:buClr>
                <a:srgbClr val="DB091C"/>
              </a:buClr>
              <a:buFont typeface="Wingdings" panose="05000000000000000000" pitchFamily="2" charset="2"/>
              <a:buChar char="§"/>
              <a:defRPr sz="2400" baseline="0">
                <a:solidFill>
                  <a:srgbClr val="5F6062"/>
                </a:solidFill>
              </a:defRPr>
            </a:lvl2pPr>
            <a:lvl3pPr marL="531271" indent="-228594">
              <a:spcBef>
                <a:spcPts val="800"/>
              </a:spcBef>
              <a:buClr>
                <a:srgbClr val="DB091C"/>
              </a:buClr>
              <a:buFont typeface="Arial" panose="020B0604020202020204" pitchFamily="34" charset="0"/>
              <a:buChar char="−"/>
              <a:defRPr sz="1867" baseline="0">
                <a:solidFill>
                  <a:srgbClr val="5F6062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 dirty="0"/>
              <a:t>LEVEL 1 – ARIAL 18 PT – LIGHT GRAY (158/162/162)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795863"/>
            <a:ext cx="12192000" cy="0"/>
          </a:xfrm>
          <a:prstGeom prst="line">
            <a:avLst/>
          </a:prstGeom>
          <a:ln w="6350">
            <a:solidFill>
              <a:srgbClr val="D6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1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420376" y="1032924"/>
            <a:ext cx="5432957" cy="2788749"/>
          </a:xfrm>
          <a:prstGeom prst="rect">
            <a:avLst/>
          </a:prstGeom>
        </p:spPr>
        <p:txBody>
          <a:bodyPr/>
          <a:lstStyle>
            <a:lvl2pPr marL="300559" marR="0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15935" marR="0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lvl3pPr>
          </a:lstStyle>
          <a:p>
            <a:pPr marL="300559" marR="0" lvl="1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srgbClr val="D6001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2 – Arial 18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  <a:p>
            <a:pPr marL="615935" marR="0" lvl="2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D6001C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3 – Arial 14 </a:t>
            </a:r>
            <a:r>
              <a:rPr kumimoji="0" lang="en-US" sz="18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</p:txBody>
      </p:sp>
    </p:spTree>
    <p:extLst>
      <p:ext uri="{BB962C8B-B14F-4D97-AF65-F5344CB8AC3E}">
        <p14:creationId xmlns:p14="http://schemas.microsoft.com/office/powerpoint/2010/main" val="545458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1"/>
            <a:ext cx="12192001" cy="6390540"/>
          </a:xfrm>
          <a:prstGeom prst="rect">
            <a:avLst/>
          </a:prstGeom>
          <a:solidFill>
            <a:srgbClr val="545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99222" y="270147"/>
            <a:ext cx="11099527" cy="525717"/>
          </a:xfrm>
          <a:prstGeom prst="rect">
            <a:avLst/>
          </a:prstGeom>
        </p:spPr>
        <p:txBody>
          <a:bodyPr vert="horz"/>
          <a:lstStyle>
            <a:lvl1pPr marL="0" indent="0">
              <a:spcAft>
                <a:spcPts val="2400"/>
              </a:spcAft>
              <a:buFontTx/>
              <a:buNone/>
              <a:defRPr sz="2400" b="0" spc="133" baseline="0">
                <a:solidFill>
                  <a:srgbClr val="9EA2A2"/>
                </a:solidFill>
              </a:defRPr>
            </a:lvl1pPr>
            <a:lvl2pPr marL="226478" indent="-226478">
              <a:spcBef>
                <a:spcPts val="2667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sz="2400" baseline="0">
                <a:solidFill>
                  <a:schemeClr val="bg1"/>
                </a:solidFill>
              </a:defRPr>
            </a:lvl2pPr>
            <a:lvl3pPr marL="531271" indent="-228594"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Char char="−"/>
              <a:defRPr sz="1867" baseline="0">
                <a:solidFill>
                  <a:schemeClr val="bg1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 dirty="0"/>
              <a:t>LEVEL 1 – ARIAL 18 PT – LIGHT GRAY (158/162/162)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0" y="795863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9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98451" y="1023066"/>
            <a:ext cx="6817783" cy="2536113"/>
          </a:xfrm>
          <a:prstGeom prst="rect">
            <a:avLst/>
          </a:prstGeom>
        </p:spPr>
        <p:txBody>
          <a:bodyPr/>
          <a:lstStyle>
            <a:lvl2pPr marL="300559" marR="0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prstClr val="white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15935" marR="0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−"/>
              <a:tabLst/>
              <a:defRPr/>
            </a:lvl3pPr>
          </a:lstStyle>
          <a:p>
            <a:pPr marL="300559" marR="0" lvl="1" indent="-300559" algn="l" defTabSz="609585" rtl="0" eaLnBrk="1" fontAlgn="auto" latinLnBrk="0" hangingPunct="1">
              <a:lnSpc>
                <a:spcPct val="100000"/>
              </a:lnSpc>
              <a:spcBef>
                <a:spcPts val="2667"/>
              </a:spcBef>
              <a:spcAft>
                <a:spcPts val="0"/>
              </a:spcAft>
              <a:buClr>
                <a:prstClr val="whit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2 – Arial 18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  <a:p>
            <a:pPr marL="615935" marR="0" lvl="2" indent="-315376" algn="l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 3 – Arial 14 </a:t>
            </a:r>
            <a:r>
              <a:rPr kumimoji="0" lang="en-US" sz="18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Black</a:t>
            </a:r>
          </a:p>
        </p:txBody>
      </p:sp>
    </p:spTree>
    <p:extLst>
      <p:ext uri="{BB962C8B-B14F-4D97-AF65-F5344CB8AC3E}">
        <p14:creationId xmlns:p14="http://schemas.microsoft.com/office/powerpoint/2010/main" val="3191360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3134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3671" y="4274833"/>
            <a:ext cx="10972800" cy="1143000"/>
          </a:xfrm>
          <a:prstGeom prst="rect">
            <a:avLst/>
          </a:prstGeom>
        </p:spPr>
        <p:txBody>
          <a:bodyPr vert="horz"/>
          <a:lstStyle>
            <a:lvl1pPr algn="l">
              <a:defRPr sz="7200"/>
            </a:lvl1pPr>
          </a:lstStyle>
          <a:p>
            <a:pPr>
              <a:lnSpc>
                <a:spcPct val="80000"/>
              </a:lnSpc>
            </a:pPr>
            <a:r>
              <a:rPr lang="en-US" sz="5867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</a:t>
            </a:r>
            <a:r>
              <a:rPr 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This is an excellent location </a:t>
            </a:r>
            <a:br>
              <a:rPr 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for a quote.</a:t>
            </a:r>
            <a:r>
              <a:rPr lang="en-US" sz="5867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</a:p>
        </p:txBody>
      </p:sp>
      <p:sp>
        <p:nvSpPr>
          <p:cNvPr id="9" name="Rectangle 8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8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</p:spTree>
    <p:extLst>
      <p:ext uri="{BB962C8B-B14F-4D97-AF65-F5344CB8AC3E}">
        <p14:creationId xmlns:p14="http://schemas.microsoft.com/office/powerpoint/2010/main" val="251870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">
          <a:xfrm>
            <a:off x="0" y="3162651"/>
            <a:ext cx="12192000" cy="3695349"/>
          </a:xfrm>
          <a:prstGeom prst="rect">
            <a:avLst/>
          </a:prstGeom>
          <a:solidFill>
            <a:srgbClr val="D60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233" y="3111225"/>
            <a:ext cx="12192000" cy="0"/>
          </a:xfrm>
          <a:prstGeom prst="line">
            <a:avLst/>
          </a:prstGeom>
          <a:ln w="6350">
            <a:solidFill>
              <a:srgbClr val="D60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 userDrawn="1"/>
        </p:nvSpPr>
        <p:spPr>
          <a:xfrm>
            <a:off x="285674" y="749447"/>
            <a:ext cx="11087801" cy="96542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kern="1200" spc="0" baseline="0">
                <a:solidFill>
                  <a:srgbClr val="FFFFFF"/>
                </a:solidFill>
                <a:effectLst/>
                <a:latin typeface="Arial"/>
                <a:ea typeface="+mj-ea"/>
                <a:cs typeface="Arial"/>
              </a:defRPr>
            </a:lvl1pPr>
          </a:lstStyle>
          <a:p>
            <a:r>
              <a:rPr lang="en-US" sz="5333" b="1" dirty="0">
                <a:solidFill>
                  <a:srgbClr val="54585A"/>
                </a:solidFill>
              </a:rPr>
              <a:t>Divider Slide 1</a:t>
            </a:r>
            <a:br>
              <a:rPr lang="en-US" sz="5333" b="1" dirty="0">
                <a:solidFill>
                  <a:srgbClr val="54585A"/>
                </a:solidFill>
              </a:rPr>
            </a:br>
            <a:r>
              <a:rPr lang="en-US" sz="5333" b="1" dirty="0">
                <a:solidFill>
                  <a:srgbClr val="54585A"/>
                </a:solidFill>
              </a:rPr>
              <a:t>Two Lines Max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9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</p:spTree>
    <p:extLst>
      <p:ext uri="{BB962C8B-B14F-4D97-AF65-F5344CB8AC3E}">
        <p14:creationId xmlns:p14="http://schemas.microsoft.com/office/powerpoint/2010/main" val="304896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12192000" cy="6372224"/>
          </a:xfrm>
          <a:prstGeom prst="rect">
            <a:avLst/>
          </a:prstGeom>
          <a:solidFill>
            <a:srgbClr val="545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85676" y="1120886"/>
            <a:ext cx="11087801" cy="724065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6667" b="1" spc="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Divider Slide 1</a:t>
            </a:r>
            <a:br>
              <a:rPr lang="en-US" dirty="0"/>
            </a:br>
            <a:r>
              <a:rPr lang="en-US" dirty="0"/>
              <a:t>Two Lines Max</a:t>
            </a:r>
          </a:p>
        </p:txBody>
      </p:sp>
      <p:sp>
        <p:nvSpPr>
          <p:cNvPr id="10" name="Rectangle 9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7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</p:spTree>
    <p:extLst>
      <p:ext uri="{BB962C8B-B14F-4D97-AF65-F5344CB8AC3E}">
        <p14:creationId xmlns:p14="http://schemas.microsoft.com/office/powerpoint/2010/main" val="372808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85676" y="1120886"/>
            <a:ext cx="11087801" cy="724065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6667" b="1" spc="0" baseline="0">
                <a:solidFill>
                  <a:srgbClr val="FFFFFF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Divider Slide 1</a:t>
            </a:r>
            <a:br>
              <a:rPr lang="en-US" dirty="0"/>
            </a:br>
            <a:r>
              <a:rPr lang="en-US" dirty="0"/>
              <a:t>Two Lines Max</a:t>
            </a:r>
          </a:p>
        </p:txBody>
      </p:sp>
      <p:sp>
        <p:nvSpPr>
          <p:cNvPr id="8" name="Rectangle 7"/>
          <p:cNvSpPr/>
          <p:nvPr userDrawn="1"/>
        </p:nvSpPr>
        <p:spPr bwMode="black">
          <a:xfrm>
            <a:off x="-1" y="6150797"/>
            <a:ext cx="12192001" cy="728699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 bwMode="white">
          <a:xfrm>
            <a:off x="9008533" y="6514563"/>
            <a:ext cx="2844800" cy="1242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F85F50-E92A-124C-A47C-C057CB22E344}" type="datetime1">
              <a:rPr lang="en-US" sz="933" smtClean="0">
                <a:solidFill>
                  <a:srgbClr val="FFFFFF"/>
                </a:solidFill>
              </a:rPr>
              <a:pPr/>
              <a:t>10/17/21</a:t>
            </a:fld>
            <a:endParaRPr lang="en-US" sz="933" dirty="0">
              <a:solidFill>
                <a:srgbClr val="FFFFFF"/>
              </a:solidFill>
            </a:endParaRP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 bwMode="white">
          <a:xfrm>
            <a:off x="9008533" y="6294650"/>
            <a:ext cx="2844800" cy="1242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01E97CA-584F-0B4A-A607-67E463C0B8E0}" type="slidenum">
              <a:rPr lang="en-US" sz="1200" smtClean="0">
                <a:solidFill>
                  <a:srgbClr val="FFFFFF"/>
                </a:solidFill>
              </a:rPr>
              <a:pPr algn="r"/>
              <a:t>‹#›</a:t>
            </a:fld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17" name="Picture 3" descr="C:\Users\gardel2\Desktop\Brand Approval Reference\Rensselaer Logo Layered Files\RF0010-01 Rensselaer Large Logo\RGB\PNGs\RF0010-01 Rensselaer Large Logo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9" y="6294158"/>
            <a:ext cx="2134121" cy="3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4"/>
          <p:cNvSpPr txBox="1">
            <a:spLocks/>
          </p:cNvSpPr>
          <p:nvPr userDrawn="1"/>
        </p:nvSpPr>
        <p:spPr bwMode="white">
          <a:xfrm>
            <a:off x="4165600" y="6514562"/>
            <a:ext cx="3860800" cy="721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dirty="0">
                <a:solidFill>
                  <a:schemeClr val="bg1"/>
                </a:solidFill>
              </a:rPr>
              <a:t>{ INSERT TITLE HERE ]</a:t>
            </a:r>
          </a:p>
        </p:txBody>
      </p:sp>
    </p:spTree>
    <p:extLst>
      <p:ext uri="{BB962C8B-B14F-4D97-AF65-F5344CB8AC3E}">
        <p14:creationId xmlns:p14="http://schemas.microsoft.com/office/powerpoint/2010/main" val="3031550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">
          <a:xfrm>
            <a:off x="2" y="0"/>
            <a:ext cx="12192001" cy="6858000"/>
          </a:xfrm>
          <a:prstGeom prst="rect">
            <a:avLst/>
          </a:prstGeom>
          <a:solidFill>
            <a:srgbClr val="545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8761" r="3331" b="4881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effectLst/>
        </p:spPr>
      </p:pic>
      <p:pic>
        <p:nvPicPr>
          <p:cNvPr id="1026" name="Picture 2" descr="C:\Users\gardel2\Desktop\Brand Approval Reference\Rensselaer Logo Layered Files\RF0010-01 Rensselaer Large Logo\RGB\PNGs\RF0010-01 Rensselaer Large Logo-with Tagline RGB-White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961" y="2600942"/>
            <a:ext cx="6824073" cy="165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81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">
          <a:xfrm>
            <a:off x="2" y="0"/>
            <a:ext cx="12192001" cy="6858000"/>
          </a:xfrm>
          <a:prstGeom prst="rect">
            <a:avLst/>
          </a:prstGeom>
          <a:solidFill>
            <a:srgbClr val="D600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26" name="Picture 2" descr="C:\Users\gardel2\Desktop\Brand Approval Reference\Rensselaer Logo Layered Files\RF0010-01 Rensselaer Large Logo\RGB\PNGs\RF0010-01 Rensselaer Large Logo-with Tagline RGB-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961" y="2600942"/>
            <a:ext cx="6824073" cy="165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73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D0F6-1D76-E34F-90F6-A5D3DB5FD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6B568-0B3B-8B4D-9DA6-9F378AD88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FF29B-9307-FC4E-B4D9-4E9084972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B549-DCC1-144D-8884-9C2D57D190D4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98F8E-B612-5641-8B56-D4E9E8C8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664A4-6A32-7A4F-A645-AC6E0BD36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F8C7-2652-464C-AC96-5EBF769B9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16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37E4D-1CC0-3F4D-97BD-7741DB352B47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AF180A-EAC3-C446-8EE6-A5D4525086C0}"/>
              </a:ext>
            </a:extLst>
          </p:cNvPr>
          <p:cNvSpPr/>
          <p:nvPr userDrawn="1"/>
        </p:nvSpPr>
        <p:spPr bwMode="black">
          <a:xfrm>
            <a:off x="-1" y="0"/>
            <a:ext cx="12192001" cy="6858000"/>
          </a:xfrm>
          <a:prstGeom prst="rect">
            <a:avLst/>
          </a:prstGeom>
          <a:solidFill>
            <a:srgbClr val="545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C1408B-07AA-3141-856B-615B201D9B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8761" r="3331" b="4881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effectLst/>
        </p:spPr>
      </p:pic>
      <p:pic>
        <p:nvPicPr>
          <p:cNvPr id="9" name="Picture 2" descr="C:\Users\gardel2\Desktop\Brand Approval Reference\Rensselaer Logo Layered Files\RF0010-01 Rensselaer Large Logo\RGB\PNGs\RF0010-01 Rensselaer Large Logo-with Tagline RGB-White.png">
            <a:extLst>
              <a:ext uri="{FF2B5EF4-FFF2-40B4-BE49-F238E27FC236}">
                <a16:creationId xmlns:a16="http://schemas.microsoft.com/office/drawing/2014/main" id="{C99D627D-AD4D-B345-B16F-12C8E29D26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105" y="5217379"/>
            <a:ext cx="4579788" cy="111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733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57D1C5-D505-2B4E-968F-219E3FD3D6DD}"/>
              </a:ext>
            </a:extLst>
          </p:cNvPr>
          <p:cNvSpPr/>
          <p:nvPr userDrawn="1"/>
        </p:nvSpPr>
        <p:spPr bwMode="black">
          <a:xfrm>
            <a:off x="0" y="6356350"/>
            <a:ext cx="12192000" cy="546524"/>
          </a:xfrm>
          <a:prstGeom prst="rect">
            <a:avLst/>
          </a:prstGeom>
          <a:solidFill>
            <a:srgbClr val="DB09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small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600" baseline="0"/>
            </a:lvl3pPr>
            <a:lvl4pPr>
              <a:defRPr sz="1600" baseline="0"/>
            </a:lvl4pPr>
            <a:lvl5pPr>
              <a:defRPr sz="16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638A-2EBA-5645-974B-EF75EDB4CB47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 Mobility Based Model for Epidemic Forecasting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D2F8C7-2652-464C-AC96-5EBF769B90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76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41C6A-A63E-B145-BE69-BC8A6EB51129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45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DC78-8842-B24B-A743-61923EFF3ECC}" type="datetime1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67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F6B-543A-0946-9EAD-0CF65380FCD9}" type="datetime1">
              <a:rPr lang="en-US" smtClean="0"/>
              <a:t>10/17/21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7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2AE9-10D7-344F-B2FE-2167975E64DA}" type="datetime1">
              <a:rPr lang="en-US" smtClean="0"/>
              <a:t>10/17/21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74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B971-2C6B-F74B-ACB6-76F69C766D7D}" type="datetime1">
              <a:rPr lang="en-US" smtClean="0"/>
              <a:t>10/17/21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53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CED5-FA57-524E-B06D-95579CE2270C}" type="datetime1">
              <a:rPr lang="en-US" smtClean="0"/>
              <a:t>10/17/21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708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4EFDE-A87E-9C4F-8849-36C86CFB146F}" type="datetime1">
              <a:rPr lang="en-US" smtClean="0"/>
              <a:t>10/17/21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40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2639-858B-DF43-8C3A-EEB3E8C9ED8F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76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BECF-FED2-F54E-B7E9-6E26FCFEBD09}" type="datetime1">
              <a:rPr lang="en-US" smtClean="0"/>
              <a:t>10/17/21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1A69-2B05-D14D-BB50-F0AACA5CE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0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04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724" r:id="rId14"/>
  </p:sldLayoutIdLst>
  <p:hf hd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686B8-266C-EA41-B6AF-3A37FC3FA631}" type="datetime1">
              <a:rPr lang="en-US" smtClean="0"/>
              <a:t>10/17/21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 Mobility Based Model for Epidemic Forecasting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03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Mobility Based SIR Model for Epidemic Forecasting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470672"/>
            <a:ext cx="12192000" cy="1096433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Omar Malik</a:t>
            </a:r>
          </a:p>
        </p:txBody>
      </p:sp>
    </p:spTree>
    <p:extLst>
      <p:ext uri="{BB962C8B-B14F-4D97-AF65-F5344CB8AC3E}">
        <p14:creationId xmlns:p14="http://schemas.microsoft.com/office/powerpoint/2010/main" val="203280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3760-B151-DC47-95E5-42635DCF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A1141-D815-834D-8C65-C2CA41563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The SIR Model</a:t>
            </a:r>
          </a:p>
          <a:p>
            <a:r>
              <a:rPr lang="en-US" dirty="0"/>
              <a:t>The Discretized SIR Model</a:t>
            </a:r>
          </a:p>
          <a:p>
            <a:r>
              <a:rPr lang="en-US" dirty="0"/>
              <a:t>The Mobility Based SIR Model</a:t>
            </a:r>
          </a:p>
          <a:p>
            <a:pPr lvl="1"/>
            <a:r>
              <a:rPr lang="en-US" dirty="0"/>
              <a:t>Inter-region Mobility</a:t>
            </a:r>
          </a:p>
          <a:p>
            <a:pPr lvl="1"/>
            <a:r>
              <a:rPr lang="en-US" dirty="0"/>
              <a:t>Intra-region Mobility</a:t>
            </a:r>
          </a:p>
          <a:p>
            <a:r>
              <a:rPr lang="en-US" dirty="0"/>
              <a:t>Modelling Covid-19 in New York City</a:t>
            </a:r>
          </a:p>
          <a:p>
            <a:pPr lvl="1"/>
            <a:r>
              <a:rPr lang="en-US" dirty="0"/>
              <a:t>Data</a:t>
            </a:r>
          </a:p>
          <a:p>
            <a:pPr lvl="1"/>
            <a:r>
              <a:rPr lang="en-US" dirty="0"/>
              <a:t>Results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775BA-8AA3-B54C-A8CB-CE183F4B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3A8C2-A02D-1F42-8ACE-8CEA5BD7D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3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15027-45D8-5E4A-B136-6B9702010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0CF3E-3017-6E4A-8B98-DFACFD937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Malik, O., Gong, B., </a:t>
            </a:r>
            <a:r>
              <a:rPr lang="en-US" dirty="0" err="1"/>
              <a:t>Moussawi</a:t>
            </a:r>
            <a:r>
              <a:rPr lang="en-US" dirty="0"/>
              <a:t>, A., </a:t>
            </a:r>
            <a:r>
              <a:rPr lang="en-US" dirty="0" err="1"/>
              <a:t>Korniss</a:t>
            </a:r>
            <a:r>
              <a:rPr lang="en-US" dirty="0"/>
              <a:t>, G., Szymanski, B., </a:t>
            </a:r>
            <a:r>
              <a:rPr lang="en-US" i="1" dirty="0"/>
              <a:t>Modelling Epidemic Spread in Cities Using Public Transportation as a Proxy for Generalized Mobility Trends</a:t>
            </a:r>
          </a:p>
          <a:p>
            <a:r>
              <a:rPr lang="en-US" dirty="0"/>
              <a:t>Our paper has been submitted to Scientific Reports and is awaiting publication.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39380-4F98-5A4B-B892-C4E9C42C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7D1BD-E2CA-D34E-8FDF-8C514AED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7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13B21-257A-0A4A-8394-4BDCF4D5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A0AAE-5F84-C548-8FCE-122359C7C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Three types of individuals – </a:t>
            </a:r>
            <a:r>
              <a:rPr lang="en-US" dirty="0">
                <a:solidFill>
                  <a:srgbClr val="C00000"/>
                </a:solidFill>
              </a:rPr>
              <a:t>Susceptible (</a:t>
            </a:r>
            <a:r>
              <a:rPr lang="en-US" i="1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Infected (</a:t>
            </a:r>
            <a:r>
              <a:rPr lang="en-US" i="1" dirty="0">
                <a:solidFill>
                  <a:srgbClr val="C00000"/>
                </a:solidFill>
              </a:rPr>
              <a:t>I</a:t>
            </a:r>
            <a:r>
              <a:rPr lang="en-US" dirty="0">
                <a:solidFill>
                  <a:srgbClr val="C00000"/>
                </a:solidFill>
              </a:rPr>
              <a:t>)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Recovered/Dead (</a:t>
            </a:r>
            <a:r>
              <a:rPr lang="en-US" i="1" dirty="0">
                <a:solidFill>
                  <a:srgbClr val="C00000"/>
                </a:solidFill>
              </a:rPr>
              <a:t>R</a:t>
            </a:r>
            <a:r>
              <a:rPr lang="en-US" dirty="0">
                <a:solidFill>
                  <a:srgbClr val="C0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/>
              <a:t>The total number of people, </a:t>
            </a:r>
            <a:r>
              <a:rPr lang="en-US" i="1" dirty="0"/>
              <a:t>N</a:t>
            </a:r>
            <a:r>
              <a:rPr lang="en-US" dirty="0"/>
              <a:t>, remains constant.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D75F7-BC07-034B-B11E-E403AD4C4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2F6CF-83C1-0140-8D52-0B5D8F5DF451}"/>
                  </a:ext>
                </a:extLst>
              </p:cNvPr>
              <p:cNvSpPr txBox="1"/>
              <p:nvPr/>
            </p:nvSpPr>
            <p:spPr>
              <a:xfrm>
                <a:off x="6370834" y="1434674"/>
                <a:ext cx="4840356" cy="2846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𝑑𝐼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𝑑𝑅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2F6CF-83C1-0140-8D52-0B5D8F5DF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834" y="1434674"/>
                <a:ext cx="4840356" cy="2846164"/>
              </a:xfrm>
              <a:prstGeom prst="rect">
                <a:avLst/>
              </a:prstGeom>
              <a:blipFill>
                <a:blip r:embed="rId2"/>
                <a:stretch>
                  <a:fillRect l="-1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828C2F-02A2-C746-9554-7ABB5C13BDE8}"/>
                  </a:ext>
                </a:extLst>
              </p:cNvPr>
              <p:cNvSpPr/>
              <p:nvPr/>
            </p:nvSpPr>
            <p:spPr>
              <a:xfrm>
                <a:off x="3266660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828C2F-02A2-C746-9554-7ABB5C13B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660" y="4867658"/>
                <a:ext cx="894522" cy="9144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C360C6F-5443-4746-B5AC-EBB7315F6DD1}"/>
                  </a:ext>
                </a:extLst>
              </p:cNvPr>
              <p:cNvSpPr/>
              <p:nvPr/>
            </p:nvSpPr>
            <p:spPr>
              <a:xfrm>
                <a:off x="5506278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C360C6F-5443-4746-B5AC-EBB7315F6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278" y="4867658"/>
                <a:ext cx="894522" cy="9144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D0D3ADFB-389D-A349-A217-8A7B14F8A3E4}"/>
                  </a:ext>
                </a:extLst>
              </p:cNvPr>
              <p:cNvSpPr/>
              <p:nvPr/>
            </p:nvSpPr>
            <p:spPr>
              <a:xfrm>
                <a:off x="7745896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D0D3ADFB-389D-A349-A217-8A7B14F8A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896" y="4867658"/>
                <a:ext cx="894522" cy="9144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1FEE42-35AB-3746-8A53-D1C53D6A116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4161182" y="5324858"/>
            <a:ext cx="1345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241281-A90E-EA46-A70A-F7715924DE95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400800" y="5324858"/>
            <a:ext cx="1345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6DF29-6A54-4E4F-8EBD-322EC548A5D2}"/>
                  </a:ext>
                </a:extLst>
              </p:cNvPr>
              <p:cNvSpPr txBox="1"/>
              <p:nvPr/>
            </p:nvSpPr>
            <p:spPr>
              <a:xfrm>
                <a:off x="4641722" y="4955526"/>
                <a:ext cx="3840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6DF29-6A54-4E4F-8EBD-322EC548A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722" y="4955526"/>
                <a:ext cx="384016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5E8307-11BB-9F48-B2DA-F4CF6CFFC7A6}"/>
                  </a:ext>
                </a:extLst>
              </p:cNvPr>
              <p:cNvSpPr txBox="1"/>
              <p:nvPr/>
            </p:nvSpPr>
            <p:spPr>
              <a:xfrm>
                <a:off x="6881340" y="4955526"/>
                <a:ext cx="365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5E8307-11BB-9F48-B2DA-F4CF6CFFC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340" y="4955526"/>
                <a:ext cx="365613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1E745EC-A5CE-A544-B247-B4A14E4D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34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13B21-257A-0A4A-8394-4BDCF4D5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A0AAE-5F84-C548-8FCE-122359C7C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By dividing by </a:t>
            </a:r>
            <a:r>
              <a:rPr lang="en-US" i="1" dirty="0"/>
              <a:t>N</a:t>
            </a:r>
            <a:r>
              <a:rPr lang="en-US" dirty="0"/>
              <a:t> we can write the equations in terms of population densities.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D75F7-BC07-034B-B11E-E403AD4C4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2F6CF-83C1-0140-8D52-0B5D8F5DF451}"/>
                  </a:ext>
                </a:extLst>
              </p:cNvPr>
              <p:cNvSpPr txBox="1"/>
              <p:nvPr/>
            </p:nvSpPr>
            <p:spPr>
              <a:xfrm>
                <a:off x="6370834" y="1434674"/>
                <a:ext cx="4840356" cy="2846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𝑑𝑖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02F6CF-83C1-0140-8D52-0B5D8F5DF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834" y="1434674"/>
                <a:ext cx="4840356" cy="2846164"/>
              </a:xfrm>
              <a:prstGeom prst="rect">
                <a:avLst/>
              </a:prstGeom>
              <a:blipFill>
                <a:blip r:embed="rId2"/>
                <a:stretch>
                  <a:fillRect l="-1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828C2F-02A2-C746-9554-7ABB5C13BDE8}"/>
                  </a:ext>
                </a:extLst>
              </p:cNvPr>
              <p:cNvSpPr/>
              <p:nvPr/>
            </p:nvSpPr>
            <p:spPr>
              <a:xfrm>
                <a:off x="3266660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828C2F-02A2-C746-9554-7ABB5C13B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660" y="4867658"/>
                <a:ext cx="894522" cy="9144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C360C6F-5443-4746-B5AC-EBB7315F6DD1}"/>
                  </a:ext>
                </a:extLst>
              </p:cNvPr>
              <p:cNvSpPr/>
              <p:nvPr/>
            </p:nvSpPr>
            <p:spPr>
              <a:xfrm>
                <a:off x="5506278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FC360C6F-5443-4746-B5AC-EBB7315F6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278" y="4867658"/>
                <a:ext cx="894522" cy="9144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D0D3ADFB-389D-A349-A217-8A7B14F8A3E4}"/>
                  </a:ext>
                </a:extLst>
              </p:cNvPr>
              <p:cNvSpPr/>
              <p:nvPr/>
            </p:nvSpPr>
            <p:spPr>
              <a:xfrm>
                <a:off x="7745896" y="4867658"/>
                <a:ext cx="894522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D0D3ADFB-389D-A349-A217-8A7B14F8A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896" y="4867658"/>
                <a:ext cx="894522" cy="9144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1FEE42-35AB-3746-8A53-D1C53D6A116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4161182" y="5324858"/>
            <a:ext cx="1345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241281-A90E-EA46-A70A-F7715924DE95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400800" y="5324858"/>
            <a:ext cx="1345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6DF29-6A54-4E4F-8EBD-322EC548A5D2}"/>
                  </a:ext>
                </a:extLst>
              </p:cNvPr>
              <p:cNvSpPr txBox="1"/>
              <p:nvPr/>
            </p:nvSpPr>
            <p:spPr>
              <a:xfrm>
                <a:off x="4641722" y="4955526"/>
                <a:ext cx="3840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26DF29-6A54-4E4F-8EBD-322EC548A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722" y="4955526"/>
                <a:ext cx="384016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5E8307-11BB-9F48-B2DA-F4CF6CFFC7A6}"/>
                  </a:ext>
                </a:extLst>
              </p:cNvPr>
              <p:cNvSpPr txBox="1"/>
              <p:nvPr/>
            </p:nvSpPr>
            <p:spPr>
              <a:xfrm>
                <a:off x="6881340" y="4955526"/>
                <a:ext cx="365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5E8307-11BB-9F48-B2DA-F4CF6CFFC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340" y="4955526"/>
                <a:ext cx="365613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30C1AA2-FA64-8241-A5B4-A21E191C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09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D0CF6-456E-A94D-BA0F-76A4E1FC2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SIR Model - Discretized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F944D-FFAD-184D-ACFA-0303B283F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The differential equations can be rewritten as finite difference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A0B55-AAE4-2541-A388-487BFF53D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3B152E-7E92-6540-B9A4-CA6E0BD912F0}"/>
                  </a:ext>
                </a:extLst>
              </p:cNvPr>
              <p:cNvSpPr txBox="1"/>
              <p:nvPr/>
            </p:nvSpPr>
            <p:spPr>
              <a:xfrm>
                <a:off x="6370833" y="1434674"/>
                <a:ext cx="5615757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b="0" dirty="0"/>
              </a:p>
              <a:p>
                <a:pPr marL="342900" indent="-342900">
                  <a:lnSpc>
                    <a:spcPct val="150000"/>
                  </a:lnSpc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3B152E-7E92-6540-B9A4-CA6E0BD91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833" y="1434674"/>
                <a:ext cx="5615757" cy="2031325"/>
              </a:xfrm>
              <a:prstGeom prst="rect">
                <a:avLst/>
              </a:prstGeom>
              <a:blipFill>
                <a:blip r:embed="rId2"/>
                <a:stretch>
                  <a:fillRect l="-1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14E58C-5482-EE4D-A35F-A72C39EF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835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0D48-A79C-1E45-B5B4-4088576B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SIR Model -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B3BC3-FC87-214C-9897-7B21173D7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mixing – all individuals interact with all other individuals.</a:t>
            </a:r>
          </a:p>
          <a:p>
            <a:r>
              <a:rPr lang="en-US" dirty="0"/>
              <a:t>Static infection rate – cannot model changes in policy and human behavior in response to epidemic.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D4B0B1-E3D5-A14A-B576-DE8E80063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A2605-AD79-E140-963D-08C12BA5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F8C7-2652-464C-AC96-5EBF769B90B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41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A671-FFB7-D34A-9DC4-3DE1707C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- Framework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6C843-F2EF-5242-BBC4-4E0CE32DE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3076" cy="4351338"/>
          </a:xfrm>
        </p:spPr>
        <p:txBody>
          <a:bodyPr/>
          <a:lstStyle/>
          <a:p>
            <a:r>
              <a:rPr lang="en-US" dirty="0"/>
              <a:t>Divide the total population into separate regions that can exchange populations.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788A4-977F-944B-A39D-46963C3D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Chart&#10;&#10;Description automatically generated with medium confidence">
            <a:extLst>
              <a:ext uri="{FF2B5EF4-FFF2-40B4-BE49-F238E27FC236}">
                <a16:creationId xmlns:a16="http://schemas.microsoft.com/office/drawing/2014/main" id="{1AA845A8-2558-124A-8E85-826C688BC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37" y="3107376"/>
            <a:ext cx="5674326" cy="293971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A67AAFC-5683-F249-950A-333A8B6FE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08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59BF9-C44F-894A-B7F6-B26CBD52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– Inter-region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B0E8C-6882-9E44-8415-2DEEE6B44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35387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Region </a:t>
            </a:r>
            <a:r>
              <a:rPr lang="en-US" sz="2400" i="1" dirty="0"/>
              <a:t>S</a:t>
            </a:r>
            <a:r>
              <a:rPr lang="en-US" sz="2400" dirty="0"/>
              <a:t> is visited by residents from other region, </a:t>
            </a:r>
            <a:r>
              <a:rPr lang="en-US" sz="2400" i="1" dirty="0"/>
              <a:t>V</a:t>
            </a:r>
            <a:r>
              <a:rPr lang="en-US" sz="2400" dirty="0"/>
              <a:t>.</a:t>
            </a:r>
          </a:p>
          <a:p>
            <a:r>
              <a:rPr lang="en-US" sz="2400" dirty="0"/>
              <a:t>Hard to model this flow with high temporal resolution.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33A94-8A27-224D-94C5-3DE9BA0D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9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BE8DF23-1088-2B48-9237-57657E54A2CF}"/>
              </a:ext>
            </a:extLst>
          </p:cNvPr>
          <p:cNvCxnSpPr/>
          <p:nvPr/>
        </p:nvCxnSpPr>
        <p:spPr>
          <a:xfrm>
            <a:off x="7017026" y="4472609"/>
            <a:ext cx="47807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F6C803-BAD9-EE4B-BBFD-181F5C256949}"/>
              </a:ext>
            </a:extLst>
          </p:cNvPr>
          <p:cNvCxnSpPr/>
          <p:nvPr/>
        </p:nvCxnSpPr>
        <p:spPr>
          <a:xfrm>
            <a:off x="9491868" y="4383157"/>
            <a:ext cx="0" cy="1789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5ACF4D-B38A-6F4F-87BE-FE5919BAF2DD}"/>
                  </a:ext>
                </a:extLst>
              </p:cNvPr>
              <p:cNvSpPr txBox="1"/>
              <p:nvPr/>
            </p:nvSpPr>
            <p:spPr>
              <a:xfrm>
                <a:off x="9266486" y="4706180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5ACF4D-B38A-6F4F-87BE-FE5919BAF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486" y="4706180"/>
                <a:ext cx="4507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DD8F1A-5265-1043-85F5-811A2AA4FDC8}"/>
                  </a:ext>
                </a:extLst>
              </p:cNvPr>
              <p:cNvSpPr txBox="1"/>
              <p:nvPr/>
            </p:nvSpPr>
            <p:spPr>
              <a:xfrm>
                <a:off x="6791644" y="4701210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DD8F1A-5265-1043-85F5-811A2AA4F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644" y="4701210"/>
                <a:ext cx="36580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1FF9E9-AAA7-394C-903C-844C5365193E}"/>
                  </a:ext>
                </a:extLst>
              </p:cNvPr>
              <p:cNvSpPr txBox="1"/>
              <p:nvPr/>
            </p:nvSpPr>
            <p:spPr>
              <a:xfrm>
                <a:off x="11496166" y="4701210"/>
                <a:ext cx="380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1FF9E9-AAA7-394C-903C-844C53651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66" y="4701210"/>
                <a:ext cx="38048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FEBB0B4A-8F3B-BE49-A336-AFD009A102CD}"/>
              </a:ext>
            </a:extLst>
          </p:cNvPr>
          <p:cNvSpPr/>
          <p:nvPr/>
        </p:nvSpPr>
        <p:spPr>
          <a:xfrm>
            <a:off x="6974547" y="3091070"/>
            <a:ext cx="4711863" cy="546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Population of </a:t>
            </a:r>
            <a:r>
              <a:rPr lang="en-US" i="1" dirty="0"/>
              <a:t>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E62BF2-1D72-9141-8CF7-57FF9A7B0865}"/>
                  </a:ext>
                </a:extLst>
              </p:cNvPr>
              <p:cNvSpPr/>
              <p:nvPr/>
            </p:nvSpPr>
            <p:spPr>
              <a:xfrm>
                <a:off x="6973693" y="3722205"/>
                <a:ext cx="2518175" cy="546652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Population of </a:t>
                </a:r>
                <a:r>
                  <a:rPr lang="en-US" i="1" dirty="0"/>
                  <a:t>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E62BF2-1D72-9141-8CF7-57FF9A7B08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693" y="3722205"/>
                <a:ext cx="2518175" cy="546652"/>
              </a:xfrm>
              <a:prstGeom prst="rect">
                <a:avLst/>
              </a:prstGeom>
              <a:blipFill>
                <a:blip r:embed="rId6"/>
                <a:stretch>
                  <a:fillRect t="-11111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DAD35C8-D9F5-E544-BDB2-4A3368F56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52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59BF9-C44F-894A-B7F6-B26CBD52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– Inter-region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B0E8C-6882-9E44-8415-2DEEE6B44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35387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Create an effective visiting population that interacts with </a:t>
            </a:r>
            <a:r>
              <a:rPr lang="en-US" sz="2400" i="1" dirty="0"/>
              <a:t>S</a:t>
            </a:r>
            <a:r>
              <a:rPr lang="en-US" sz="2400" dirty="0"/>
              <a:t> for the entire time period.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0095D-FA00-2E47-8B8C-40BAA6F7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10</a:t>
            </a:fld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C5FA0DA-5EA1-5C4E-BC44-CDDDF904ADC2}"/>
              </a:ext>
            </a:extLst>
          </p:cNvPr>
          <p:cNvCxnSpPr/>
          <p:nvPr/>
        </p:nvCxnSpPr>
        <p:spPr>
          <a:xfrm>
            <a:off x="7017026" y="4472609"/>
            <a:ext cx="47807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26100A-4620-5641-81E4-E3BB21C87631}"/>
              </a:ext>
            </a:extLst>
          </p:cNvPr>
          <p:cNvCxnSpPr/>
          <p:nvPr/>
        </p:nvCxnSpPr>
        <p:spPr>
          <a:xfrm>
            <a:off x="9104243" y="4383157"/>
            <a:ext cx="0" cy="1789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DCBDDE-7529-4843-80A1-BC5C1F6E95CA}"/>
                  </a:ext>
                </a:extLst>
              </p:cNvPr>
              <p:cNvSpPr txBox="1"/>
              <p:nvPr/>
            </p:nvSpPr>
            <p:spPr>
              <a:xfrm>
                <a:off x="8878861" y="4701210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6DCBDDE-7529-4843-80A1-BC5C1F6E9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861" y="4701210"/>
                <a:ext cx="4507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E8F343A-3556-3345-B0C6-8F3FAA73190F}"/>
                  </a:ext>
                </a:extLst>
              </p:cNvPr>
              <p:cNvSpPr txBox="1"/>
              <p:nvPr/>
            </p:nvSpPr>
            <p:spPr>
              <a:xfrm>
                <a:off x="6791644" y="4701210"/>
                <a:ext cx="365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E8F343A-3556-3345-B0C6-8F3FAA731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1644" y="4701210"/>
                <a:ext cx="3658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9D3A0-4D70-6548-9CDC-52A4AA0507AE}"/>
                  </a:ext>
                </a:extLst>
              </p:cNvPr>
              <p:cNvSpPr txBox="1"/>
              <p:nvPr/>
            </p:nvSpPr>
            <p:spPr>
              <a:xfrm>
                <a:off x="11496166" y="4701210"/>
                <a:ext cx="380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F39D3A0-4D70-6548-9CDC-52A4AA050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166" y="4701210"/>
                <a:ext cx="3804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622F55B0-36AA-5B4D-830C-523CD82409EF}"/>
              </a:ext>
            </a:extLst>
          </p:cNvPr>
          <p:cNvSpPr/>
          <p:nvPr/>
        </p:nvSpPr>
        <p:spPr>
          <a:xfrm>
            <a:off x="6974547" y="3091070"/>
            <a:ext cx="4711863" cy="546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Population of </a:t>
            </a:r>
            <a:r>
              <a:rPr lang="en-US" i="1" dirty="0"/>
              <a:t>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F6C83E0-F9B3-DD4F-9B2C-8B518D736620}"/>
                  </a:ext>
                </a:extLst>
              </p:cNvPr>
              <p:cNvSpPr/>
              <p:nvPr/>
            </p:nvSpPr>
            <p:spPr>
              <a:xfrm>
                <a:off x="6973693" y="3722205"/>
                <a:ext cx="4711857" cy="546652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Effective Population of </a:t>
                </a:r>
                <a:r>
                  <a:rPr lang="en-US" sz="1600" i="1" dirty="0"/>
                  <a:t>V,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F6C83E0-F9B3-DD4F-9B2C-8B518D7366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693" y="3722205"/>
                <a:ext cx="4711857" cy="5466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385EA-23C8-2442-8CD7-4D65A289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8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2B34-9293-344B-A057-7A984002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– Inter-region Mixing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E0E205-3275-AE43-BFC8-0F4D1DAA74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3026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mixing term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The infected population of other boroughs visiting borough </a:t>
                </a:r>
                <a:r>
                  <a:rPr lang="en-US" i="1" dirty="0"/>
                  <a:t>j</a:t>
                </a:r>
                <a:r>
                  <a:rPr lang="en-US" dirty="0"/>
                  <a:t> can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E0E205-3275-AE43-BFC8-0F4D1DAA74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0261"/>
                <a:ext cx="10515600" cy="4351338"/>
              </a:xfrm>
              <a:blipFill>
                <a:blip r:embed="rId2"/>
                <a:stretch>
                  <a:fillRect l="-844" t="-2041" r="-724" b="-4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26C9FD1-0B51-EB43-A5D0-695B68C1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11</a:t>
            </a:fld>
            <a:endParaRPr lang="en-US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E537E2B8-27B5-634E-AC99-AE18CFD7E9B2}"/>
              </a:ext>
            </a:extLst>
          </p:cNvPr>
          <p:cNvSpPr/>
          <p:nvPr/>
        </p:nvSpPr>
        <p:spPr>
          <a:xfrm rot="5400000">
            <a:off x="5564256" y="3158205"/>
            <a:ext cx="196795" cy="50888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915FE8E-7200-DA41-A613-7669DA4B1E04}"/>
              </a:ext>
            </a:extLst>
          </p:cNvPr>
          <p:cNvSpPr/>
          <p:nvPr/>
        </p:nvSpPr>
        <p:spPr>
          <a:xfrm rot="5400000">
            <a:off x="7744239" y="3179195"/>
            <a:ext cx="196795" cy="50888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6A0F8BB-F024-F34C-AA3C-2528AE1AD99D}"/>
              </a:ext>
            </a:extLst>
          </p:cNvPr>
          <p:cNvSpPr/>
          <p:nvPr/>
        </p:nvSpPr>
        <p:spPr>
          <a:xfrm rot="16200000">
            <a:off x="6607204" y="1967948"/>
            <a:ext cx="196797" cy="121920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8F663F-48EC-6348-AE2E-EBCEBB98C39F}"/>
              </a:ext>
            </a:extLst>
          </p:cNvPr>
          <p:cNvSpPr txBox="1"/>
          <p:nvPr/>
        </p:nvSpPr>
        <p:spPr>
          <a:xfrm>
            <a:off x="5191703" y="3666971"/>
            <a:ext cx="1299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Avg. fraction of day spent by residents of j in other boroughs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A9431-33EB-C141-860F-C83D19A560FD}"/>
              </a:ext>
            </a:extLst>
          </p:cNvPr>
          <p:cNvSpPr txBox="1"/>
          <p:nvPr/>
        </p:nvSpPr>
        <p:spPr>
          <a:xfrm>
            <a:off x="7192782" y="3682198"/>
            <a:ext cx="129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Total arrivals to j’ at 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3FC5F0-AA80-0245-AF80-47297A1AE1D1}"/>
              </a:ext>
            </a:extLst>
          </p:cNvPr>
          <p:cNvSpPr txBox="1"/>
          <p:nvPr/>
        </p:nvSpPr>
        <p:spPr>
          <a:xfrm>
            <a:off x="6096000" y="1690688"/>
            <a:ext cx="1299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Probability of a trip originating at j given that it terminates at j’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B5ED599-9282-734F-AD9A-96776542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2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831C-A3F3-134D-A541-BC134E42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– Inter-region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60BBC-1365-1348-980C-E22595703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Introduce fictitious transport region </a:t>
            </a:r>
          </a:p>
          <a:p>
            <a:r>
              <a:rPr lang="en-US" dirty="0"/>
              <a:t>Models the higher infection risk posed by using public transportation.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E394D-6695-7044-8F25-17C44CBD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FE625B57-8D4F-2043-AF3E-E5FD18CFA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359" y="1825625"/>
            <a:ext cx="6091052" cy="315560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375CAA-F772-2647-AE2F-7358D986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41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FDC07-0143-264E-9D97-00888F79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Mobility Based SIR Model – Intra-region Mixing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C69334-8E5F-D745-A259-77B2B626A7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Mobility based infection rate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The mobility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is a measure of human mobility within a region.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C69334-8E5F-D745-A259-77B2B626A7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E2043-55D0-D346-9E09-CE2569FA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C6469-157F-0C44-86F8-480652030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58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2FF34-9281-A74C-8028-71BA8CE3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E71D6-7871-BC4A-9F3E-3227EA262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Five boroughs of NYC correspond to the regions in our model.</a:t>
            </a:r>
          </a:p>
          <a:p>
            <a:r>
              <a:rPr lang="en-US" dirty="0"/>
              <a:t>Mixing parameter and mobility parameter constructed from subway usage data.</a:t>
            </a:r>
          </a:p>
          <a:p>
            <a:r>
              <a:rPr lang="en-US" dirty="0"/>
              <a:t>We use data on the daily reported infections to test our model.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24CA8-7B35-6F4D-95F6-CE526F231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BE6AD-7928-EF4E-B880-9EA56E21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07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2FF34-9281-A74C-8028-71BA8CE3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Subway Data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C6EC7D5-0429-A348-ADD8-21AD7C787E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678125"/>
              </p:ext>
            </p:extLst>
          </p:nvPr>
        </p:nvGraphicFramePr>
        <p:xfrm>
          <a:off x="838199" y="3016862"/>
          <a:ext cx="1016977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3954">
                  <a:extLst>
                    <a:ext uri="{9D8B030D-6E8A-4147-A177-3AD203B41FA5}">
                      <a16:colId xmlns:a16="http://schemas.microsoft.com/office/drawing/2014/main" val="3312766260"/>
                    </a:ext>
                  </a:extLst>
                </a:gridCol>
                <a:gridCol w="2033954">
                  <a:extLst>
                    <a:ext uri="{9D8B030D-6E8A-4147-A177-3AD203B41FA5}">
                      <a16:colId xmlns:a16="http://schemas.microsoft.com/office/drawing/2014/main" val="2987986829"/>
                    </a:ext>
                  </a:extLst>
                </a:gridCol>
                <a:gridCol w="2033954">
                  <a:extLst>
                    <a:ext uri="{9D8B030D-6E8A-4147-A177-3AD203B41FA5}">
                      <a16:colId xmlns:a16="http://schemas.microsoft.com/office/drawing/2014/main" val="3279215630"/>
                    </a:ext>
                  </a:extLst>
                </a:gridCol>
                <a:gridCol w="2033954">
                  <a:extLst>
                    <a:ext uri="{9D8B030D-6E8A-4147-A177-3AD203B41FA5}">
                      <a16:colId xmlns:a16="http://schemas.microsoft.com/office/drawing/2014/main" val="3719532294"/>
                    </a:ext>
                  </a:extLst>
                </a:gridCol>
                <a:gridCol w="2033954">
                  <a:extLst>
                    <a:ext uri="{9D8B030D-6E8A-4147-A177-3AD203B41FA5}">
                      <a16:colId xmlns:a16="http://schemas.microsoft.com/office/drawing/2014/main" val="2624704164"/>
                    </a:ext>
                  </a:extLst>
                </a:gridCol>
              </a:tblGrid>
              <a:tr h="265692">
                <a:tc>
                  <a:txBody>
                    <a:bodyPr/>
                    <a:lstStyle/>
                    <a:p>
                      <a:r>
                        <a:rPr lang="en-US" sz="1400" dirty="0"/>
                        <a:t>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15185"/>
                  </a:ext>
                </a:extLst>
              </a:tr>
              <a:tr h="265692">
                <a:tc>
                  <a:txBody>
                    <a:bodyPr/>
                    <a:lstStyle/>
                    <a:p>
                      <a:r>
                        <a:rPr lang="en-US" sz="1400" dirty="0"/>
                        <a:t>59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01/01/2020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03:00:00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0007328037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0002483731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85349"/>
                  </a:ext>
                </a:extLst>
              </a:tr>
              <a:tr h="265692">
                <a:tc>
                  <a:txBody>
                    <a:bodyPr/>
                    <a:lstStyle/>
                    <a:p>
                      <a:r>
                        <a:rPr lang="en-US" sz="1400" dirty="0"/>
                        <a:t>59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01/01/2020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0007328044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0002483742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272298"/>
                  </a:ext>
                </a:extLst>
              </a:tr>
              <a:tr h="265692">
                <a:tc>
                  <a:txBody>
                    <a:bodyPr/>
                    <a:lstStyle/>
                    <a:p>
                      <a:r>
                        <a:rPr lang="en-US" sz="1400" dirty="0"/>
                        <a:t>59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01/01/2020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0007328075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0002483781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3563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24CA8-7B35-6F4D-95F6-CE526F231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EEAB90-318C-D044-A110-12B03B7FCCD5}"/>
              </a:ext>
            </a:extLst>
          </p:cNvPr>
          <p:cNvSpPr txBox="1"/>
          <p:nvPr/>
        </p:nvSpPr>
        <p:spPr>
          <a:xfrm>
            <a:off x="838200" y="1997764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use a combination of subway turnstile data [1] and survey data [2] to track how many people within a region are using the subway, what their likely destination is and how long they spend away from their home borough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F291DB7F-494C-634E-B129-FDAA261C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772" y="4472933"/>
            <a:ext cx="7372455" cy="164654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30712-FCDF-ED4E-A1FA-4B773EF39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8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212295-E3C1-5D4B-A1C6-953A4A1A0A7B}"/>
                  </a:ext>
                </a:extLst>
              </p:cNvPr>
              <p:cNvSpPr txBox="1"/>
              <p:nvPr/>
            </p:nvSpPr>
            <p:spPr>
              <a:xfrm>
                <a:off x="3719349" y="2785177"/>
                <a:ext cx="4568865" cy="944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1212295-E3C1-5D4B-A1C6-953A4A1A0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349" y="2785177"/>
                <a:ext cx="4568865" cy="9443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5FF2B34-9293-344B-A057-7A984002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Subway Data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92EFCE-C31A-BD4D-B87E-1397F8B0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16</a:t>
            </a:fld>
            <a:endParaRPr lang="en-US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E537E2B8-27B5-634E-AC99-AE18CFD7E9B2}"/>
              </a:ext>
            </a:extLst>
          </p:cNvPr>
          <p:cNvSpPr/>
          <p:nvPr/>
        </p:nvSpPr>
        <p:spPr>
          <a:xfrm rot="5400000">
            <a:off x="5564256" y="3158205"/>
            <a:ext cx="196795" cy="50888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C915FE8E-7200-DA41-A613-7669DA4B1E04}"/>
              </a:ext>
            </a:extLst>
          </p:cNvPr>
          <p:cNvSpPr/>
          <p:nvPr/>
        </p:nvSpPr>
        <p:spPr>
          <a:xfrm rot="5400000">
            <a:off x="7297310" y="3228455"/>
            <a:ext cx="196795" cy="508884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C6A0F8BB-F024-F34C-AA3C-2528AE1AD99D}"/>
              </a:ext>
            </a:extLst>
          </p:cNvPr>
          <p:cNvSpPr/>
          <p:nvPr/>
        </p:nvSpPr>
        <p:spPr>
          <a:xfrm rot="16200000">
            <a:off x="6370192" y="2203387"/>
            <a:ext cx="93331" cy="99952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8F663F-48EC-6348-AE2E-EBCEBB98C39F}"/>
              </a:ext>
            </a:extLst>
          </p:cNvPr>
          <p:cNvSpPr txBox="1"/>
          <p:nvPr/>
        </p:nvSpPr>
        <p:spPr>
          <a:xfrm>
            <a:off x="5191703" y="3666971"/>
            <a:ext cx="129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Inferred from subway turnstile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A9431-33EB-C141-860F-C83D19A560FD}"/>
              </a:ext>
            </a:extLst>
          </p:cNvPr>
          <p:cNvSpPr txBox="1"/>
          <p:nvPr/>
        </p:nvSpPr>
        <p:spPr>
          <a:xfrm>
            <a:off x="6916618" y="3682198"/>
            <a:ext cx="129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Taken from subway turnstile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3FC5F0-AA80-0245-AF80-47297A1AE1D1}"/>
              </a:ext>
            </a:extLst>
          </p:cNvPr>
          <p:cNvSpPr txBox="1"/>
          <p:nvPr/>
        </p:nvSpPr>
        <p:spPr>
          <a:xfrm>
            <a:off x="5917096" y="2093914"/>
            <a:ext cx="129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Taken from survey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7190B7-319B-1643-89E9-58430E45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3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2B34-9293-344B-A057-7A984002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Subway Data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E0E205-3275-AE43-BFC8-0F4D1DAA74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3026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We treat subway usage as a proxy for all mobility within a region.</a:t>
                </a:r>
              </a:p>
              <a:p>
                <a:r>
                  <a:rPr lang="en-US" dirty="0"/>
                  <a:t>The mobility parameter is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Trips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taken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on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day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borough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Maximum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daily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trips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taken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training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period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borough</m:t>
                          </m:r>
                          <m: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Add a delay parameter to infection rate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E0E205-3275-AE43-BFC8-0F4D1DAA74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0261"/>
                <a:ext cx="10515600" cy="4351338"/>
              </a:xfrm>
              <a:blipFill>
                <a:blip r:embed="rId2"/>
                <a:stretch>
                  <a:fillRect l="-844" t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CE973-84EC-9543-A0DF-E27944EA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89895-65D3-0543-B0BF-84283778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75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Covid-19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DDC7E-D54F-8846-B1FA-DCA64E9B7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on new daily reported cases of Covid-19 taken from the New York State Department of Health [3].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255482CF-AB85-B24F-8AD7-70F6FD89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16771"/>
            <a:ext cx="5194300" cy="3327400"/>
          </a:xfrm>
          <a:prstGeom prst="rect">
            <a:avLst/>
          </a:prstGeom>
        </p:spPr>
      </p:pic>
      <p:pic>
        <p:nvPicPr>
          <p:cNvPr id="8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4E2919AD-1383-3745-8264-5083595BE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279" y="2716771"/>
            <a:ext cx="4747741" cy="313530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8D0C7D7-0651-7B4D-9F15-A85138464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77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The SIR Model without Mobility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DDC7E-D54F-8846-B1FA-DCA64E9B76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1943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infection rate before the PAUSE program (March 22)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infection rate after the PAUSE program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recovery rate.</a:t>
                </a:r>
              </a:p>
              <a:p>
                <a:r>
                  <a:rPr lang="en-US" dirty="0"/>
                  <a:t>Minimize MSE through a parameter sweep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The standard SIR model is unable to capture the second peak in cases.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DDC7E-D54F-8846-B1FA-DCA64E9B76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194300" cy="4351338"/>
              </a:xfrm>
              <a:blipFill>
                <a:blip r:embed="rId2"/>
                <a:stretch>
                  <a:fillRect l="-1707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7269DBFA-F16A-B446-84EF-262009FD2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093" y="1690688"/>
            <a:ext cx="5207000" cy="39878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B3DEC-2A36-0F41-BA8F-1779EBEF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847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Parameters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DDC7E-D54F-8846-B1FA-DCA64E9B76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infection rate before the PAUSE program (March 22)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infection rate after the PAUSE program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bSup>
                  </m:oMath>
                </a14:m>
                <a:r>
                  <a:rPr lang="en-US" dirty="0"/>
                  <a:t>: The infection rate before the PAUSE program at the transport node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dirty="0"/>
                  <a:t>: The infection rate after the PAUSE program at the transport node.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recovery rate.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The time delay between subway usage and the corresponding population level increase in cases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DDC7E-D54F-8846-B1FA-DCA64E9B76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06D48-338C-CB40-8164-9E55F2DA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36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The Mobility Based SIR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DDC7E-D54F-8846-B1FA-DCA64E9B7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94300" cy="4351338"/>
          </a:xfrm>
        </p:spPr>
        <p:txBody>
          <a:bodyPr>
            <a:normAutofit/>
          </a:bodyPr>
          <a:lstStyle/>
          <a:p>
            <a:r>
              <a:rPr lang="en-US" dirty="0"/>
              <a:t>By incorporating mobility into our model we are effectively able to fit both peaks in the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6FFBF83D-F587-9449-B59C-65890E4E0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78" y="2029619"/>
            <a:ext cx="5207000" cy="39878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DC0658-BC56-FB45-9BB7-08BEA12C2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45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The Mobility Based SIR Model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68DAA0-6E6B-B64F-BB94-1B96F6F47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94300" cy="4351338"/>
          </a:xfrm>
        </p:spPr>
        <p:txBody>
          <a:bodyPr>
            <a:normAutofit/>
          </a:bodyPr>
          <a:lstStyle/>
          <a:p>
            <a:r>
              <a:rPr lang="en-US" dirty="0"/>
              <a:t>We also masked the last three weeks of data.</a:t>
            </a:r>
          </a:p>
          <a:p>
            <a:r>
              <a:rPr lang="en-US" dirty="0"/>
              <a:t>Our model is able to predict the continuing upwards trend of the infections.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3BE8E9-EB50-8643-BE21-FB40C3057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70478" y="2029619"/>
            <a:ext cx="5207000" cy="39878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17643-75A3-104B-A095-0DD63523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44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5331-A2B4-8A4E-95E2-23D15CDF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Modelling Covid-19 in New York City – The Mobility Based SIR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07D-8F1A-284A-967F-36C9BBEE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23</a:t>
            </a:fld>
            <a:endParaRPr lang="en-US"/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1D9DC51E-47A6-C94D-A5A6-900A9885F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093"/>
            <a:ext cx="12192000" cy="42468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380EC-A8F4-7F44-9B1A-245927A8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42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D6F6-FF3E-744F-89F1-311C00A2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3D722-1069-7349-BFA4-9A307C0E1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We propose a model based on SIR dynamics that incorporates mobility in two ways</a:t>
            </a:r>
          </a:p>
          <a:p>
            <a:pPr lvl="1"/>
            <a:r>
              <a:rPr lang="en-US" dirty="0"/>
              <a:t>Inter-region mobility is modelled as a mixing of the populations of different regions.</a:t>
            </a:r>
          </a:p>
          <a:p>
            <a:pPr lvl="1"/>
            <a:r>
              <a:rPr lang="en-US" dirty="0"/>
              <a:t>The infection rate of a region is a function of the mobility within that region</a:t>
            </a:r>
          </a:p>
          <a:p>
            <a:r>
              <a:rPr lang="en-US" dirty="0"/>
              <a:t>Using publicly available data about subway usage, our model is able to effectively capture both peaks in Covid-19 cases in NYC in 2020.</a:t>
            </a:r>
          </a:p>
          <a:p>
            <a:r>
              <a:rPr lang="en-US" dirty="0"/>
              <a:t>We treat NYC subway usage as a proxy for all mobility within the city.</a:t>
            </a:r>
          </a:p>
          <a:p>
            <a:r>
              <a:rPr lang="en-US" dirty="0"/>
              <a:t>In future work, we would like to test our model for other cities.</a:t>
            </a:r>
          </a:p>
          <a:p>
            <a:r>
              <a:rPr lang="en-US" dirty="0"/>
              <a:t>We would also like to incorporate other data into our population compartments, such as access to healthcare.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61107-3DEB-9C4B-80B9-B771ED64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25C44-D89D-744B-BA32-5E13EF08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5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D6F6-FF3E-744F-89F1-311C00A2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3D722-1069-7349-BFA4-9A307C0E1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[1] Metropolitan Transportation Authority. Turnstile </a:t>
            </a:r>
            <a:r>
              <a:rPr lang="en-US" dirty="0" err="1"/>
              <a:t>data.http</a:t>
            </a:r>
            <a:r>
              <a:rPr lang="en-US" dirty="0"/>
              <a:t>://</a:t>
            </a:r>
            <a:r>
              <a:rPr lang="en-US" dirty="0" err="1"/>
              <a:t>web.mta.info</a:t>
            </a:r>
            <a:r>
              <a:rPr lang="en-US" dirty="0"/>
              <a:t>/developers/</a:t>
            </a:r>
            <a:r>
              <a:rPr lang="en-US" dirty="0" err="1"/>
              <a:t>turnstile.html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[2] RSG. Metropolitan Transportation Authority New York City Travel Survey. Technical report, 06 2020.</a:t>
            </a:r>
          </a:p>
          <a:p>
            <a:pPr marL="0" indent="0">
              <a:buNone/>
            </a:pPr>
            <a:r>
              <a:rPr lang="en-US" dirty="0"/>
              <a:t>[3] New York State Department of Health.Covid-19:Data.https://www1.nyc.gov/site/doh/covid/covid-19-data.page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61107-3DEB-9C4B-80B9-B771ED64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ED2F8C7-2652-464C-AC96-5EBF769B90B7}" type="slidenum">
              <a:rPr lang="en-US" smtClean="0"/>
              <a:t>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6637B-EAD4-1546-8A9E-732449BC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Mobility Based Model for Epidemic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810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015TemplateColors">
      <a:dk1>
        <a:sysClr val="windowText" lastClr="000000"/>
      </a:dk1>
      <a:lt1>
        <a:sysClr val="window" lastClr="FFFFFF"/>
      </a:lt1>
      <a:dk2>
        <a:srgbClr val="323232"/>
      </a:dk2>
      <a:lt2>
        <a:srgbClr val="EEECE1"/>
      </a:lt2>
      <a:accent1>
        <a:srgbClr val="D00016"/>
      </a:accent1>
      <a:accent2>
        <a:srgbClr val="32323C"/>
      </a:accent2>
      <a:accent3>
        <a:srgbClr val="B9B5AD"/>
      </a:accent3>
      <a:accent4>
        <a:srgbClr val="325A9C"/>
      </a:accent4>
      <a:accent5>
        <a:srgbClr val="EFE793"/>
      </a:accent5>
      <a:accent6>
        <a:srgbClr val="2F3C6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</TotalTime>
  <Words>1335</Words>
  <Application>Microsoft Macintosh PowerPoint</Application>
  <PresentationFormat>Widescreen</PresentationFormat>
  <Paragraphs>200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Wingdings</vt:lpstr>
      <vt:lpstr>1_Office Theme</vt:lpstr>
      <vt:lpstr>Office Theme</vt:lpstr>
      <vt:lpstr>A Mobility Based SIR Model for Epidemic Forecasting</vt:lpstr>
      <vt:lpstr>Outline</vt:lpstr>
      <vt:lpstr>Introduction</vt:lpstr>
      <vt:lpstr>The SIR Model</vt:lpstr>
      <vt:lpstr>The SIR Model</vt:lpstr>
      <vt:lpstr>The SIR Model - Discretized</vt:lpstr>
      <vt:lpstr>The SIR Model - Limitations</vt:lpstr>
      <vt:lpstr>The Mobility Based SIR Model - Framework </vt:lpstr>
      <vt:lpstr>The Mobility Based SIR Model – Inter-region Mixing</vt:lpstr>
      <vt:lpstr>The Mobility Based SIR Model – Inter-region Mixing</vt:lpstr>
      <vt:lpstr>The Mobility Based SIR Model – Inter-region Mixing</vt:lpstr>
      <vt:lpstr>The Mobility Based SIR Model – Inter-region Mixing</vt:lpstr>
      <vt:lpstr>The Mobility Based SIR Model – Intra-region Mixing </vt:lpstr>
      <vt:lpstr>Modelling Covid-19 in New York City</vt:lpstr>
      <vt:lpstr>Modelling Covid-19 in New York City – Subway Data</vt:lpstr>
      <vt:lpstr>Modelling Covid-19 in New York City – Subway Data</vt:lpstr>
      <vt:lpstr>Modelling Covid-19 in New York City – Subway Data</vt:lpstr>
      <vt:lpstr>Modelling Covid-19 in New York City – Covid-19 Data</vt:lpstr>
      <vt:lpstr>Modelling Covid-19 in New York City – The SIR Model without Mobility</vt:lpstr>
      <vt:lpstr>Modelling Covid-19 in New York City – Parameters</vt:lpstr>
      <vt:lpstr>Modelling Covid-19 in New York City – The Mobility Based SIR Model</vt:lpstr>
      <vt:lpstr>Modelling Covid-19 in New York City – The Mobility Based SIR Model</vt:lpstr>
      <vt:lpstr>Modelling Covid-19 in New York City – The Mobility Based SIR Model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Mobility Based SIR Model for Epidemic Forecasting</dc:title>
  <dc:creator>Malik, Omar</dc:creator>
  <cp:lastModifiedBy>Malik, Omar</cp:lastModifiedBy>
  <cp:revision>4</cp:revision>
  <dcterms:created xsi:type="dcterms:W3CDTF">2021-10-10T21:48:40Z</dcterms:created>
  <dcterms:modified xsi:type="dcterms:W3CDTF">2021-10-17T18:26:24Z</dcterms:modified>
</cp:coreProperties>
</file>